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91" r:id="rId4"/>
  </p:sldMasterIdLst>
  <p:notesMasterIdLst>
    <p:notesMasterId r:id="rId20"/>
  </p:notesMasterIdLst>
  <p:sldIdLst>
    <p:sldId id="322" r:id="rId5"/>
    <p:sldId id="318" r:id="rId6"/>
    <p:sldId id="338" r:id="rId7"/>
    <p:sldId id="339" r:id="rId8"/>
    <p:sldId id="340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3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>
        <p:scale>
          <a:sx n="83" d="100"/>
          <a:sy n="83" d="100"/>
        </p:scale>
        <p:origin x="2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02-09-2021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9184DA70-C731-4C70-880D-CCD4705E623C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48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662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6057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9786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46801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03412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7167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5083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1424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1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8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04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54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29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44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2D6E202-B606-4609-B914-27C9371A1F6D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0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2" r:id="rId1"/>
    <p:sldLayoutId id="2147484293" r:id="rId2"/>
    <p:sldLayoutId id="2147484294" r:id="rId3"/>
    <p:sldLayoutId id="2147484295" r:id="rId4"/>
    <p:sldLayoutId id="2147484296" r:id="rId5"/>
    <p:sldLayoutId id="2147484297" r:id="rId6"/>
    <p:sldLayoutId id="2147484298" r:id="rId7"/>
    <p:sldLayoutId id="2147484299" r:id="rId8"/>
    <p:sldLayoutId id="2147484300" r:id="rId9"/>
    <p:sldLayoutId id="2147484301" r:id="rId10"/>
    <p:sldLayoutId id="2147484302" r:id="rId11"/>
    <p:sldLayoutId id="2147484303" r:id="rId12"/>
    <p:sldLayoutId id="2147484304" r:id="rId13"/>
    <p:sldLayoutId id="2147484305" r:id="rId14"/>
    <p:sldLayoutId id="2147484306" r:id="rId15"/>
    <p:sldLayoutId id="2147484307" r:id="rId16"/>
    <p:sldLayoutId id="214748430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895725" y="900113"/>
            <a:ext cx="8296275" cy="1425575"/>
          </a:xfrm>
        </p:spPr>
        <p:txBody>
          <a:bodyPr>
            <a:normAutofit/>
          </a:bodyPr>
          <a:lstStyle/>
          <a:p>
            <a:r>
              <a:rPr lang="en-IN" dirty="0"/>
              <a:t>	</a:t>
            </a:r>
            <a:r>
              <a:rPr lang="en-IN" sz="4800" dirty="0">
                <a:solidFill>
                  <a:schemeClr val="accent6">
                    <a:lumMod val="50000"/>
                  </a:schemeClr>
                </a:solidFill>
              </a:rPr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57162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7. EXEMPTION FROM EXCISE DUTY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2161480"/>
            <a:ext cx="7032171" cy="426834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Finished goods if exported are exempted from Excise duty payment.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two ways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1) Export Under REBATE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2) Export Under Bond 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gst, Author at GST panacea - Page 435 of 592">
            <a:extLst>
              <a:ext uri="{FF2B5EF4-FFF2-40B4-BE49-F238E27FC236}">
                <a16:creationId xmlns:a16="http://schemas.microsoft.com/office/drawing/2014/main" id="{5840798E-8ABE-4B56-9443-EC39063FF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572" y="2391334"/>
            <a:ext cx="4187372" cy="446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557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8. TRANSPORT FACILITIES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2161480"/>
            <a:ext cx="7032171" cy="4268349"/>
          </a:xfrm>
        </p:spPr>
        <p:txBody>
          <a:bodyPr>
            <a:normAutofit/>
          </a:bodyPr>
          <a:lstStyle/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Rail Freight rebate </a:t>
            </a: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Ocean Freight </a:t>
            </a: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 Freight subsidy  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Transportation Facilities In A White Background Royalty Free Cliparts,  Vectors, And Stock Illustration. Image 31873232.">
            <a:extLst>
              <a:ext uri="{FF2B5EF4-FFF2-40B4-BE49-F238E27FC236}">
                <a16:creationId xmlns:a16="http://schemas.microsoft.com/office/drawing/2014/main" id="{363FDAC1-0AC5-4259-98CC-A9BAEBDC4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57438"/>
            <a:ext cx="5588000" cy="432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126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9 . DEEMED EXPORT BENEFITS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7" y="2714171"/>
            <a:ext cx="5094514" cy="3715658"/>
          </a:xfrm>
        </p:spPr>
        <p:txBody>
          <a:bodyPr>
            <a:normAutofit fontScale="77500" lnSpcReduction="20000"/>
          </a:bodyPr>
          <a:lstStyle/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transaction goods do not leave the country </a:t>
            </a: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 is received in Indian Rupee or foreign exchange </a:t>
            </a: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the goods manufactured in India qualify for this benefit 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Deemed Exports under GST Regime">
            <a:extLst>
              <a:ext uri="{FF2B5EF4-FFF2-40B4-BE49-F238E27FC236}">
                <a16:creationId xmlns:a16="http://schemas.microsoft.com/office/drawing/2014/main" id="{8FFCC9DA-9D7E-4A48-AAB8-9324643B0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2628899"/>
            <a:ext cx="3933370" cy="398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069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10  . MERCHANDISE EXPORTS FROM INDIA SCHEME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7" y="2714171"/>
            <a:ext cx="5094514" cy="3715658"/>
          </a:xfrm>
        </p:spPr>
        <p:txBody>
          <a:bodyPr>
            <a:normAutofit fontScale="70000" lnSpcReduction="20000"/>
          </a:bodyPr>
          <a:lstStyle/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scheme is launched in FTP </a:t>
            </a: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invalidUrl="ftp://ftp 2015-20/"/>
              </a:rPr>
              <a:t>2015-20</a:t>
            </a: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MEIS incentives are available at 2, 3 and 5% of FOB value of exports</a:t>
            </a: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includes agriculture products, handloom, electrical, fruits , vegetables , handicraft, herbs, Industrial machinery , paper, iron, </a:t>
            </a: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India to Withdraw Export Subsidies and Phase Out MEIS">
            <a:extLst>
              <a:ext uri="{FF2B5EF4-FFF2-40B4-BE49-F238E27FC236}">
                <a16:creationId xmlns:a16="http://schemas.microsoft.com/office/drawing/2014/main" id="{F48F8BF6-28AF-4907-899E-0F8C84B55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284" y="2249714"/>
            <a:ext cx="4434115" cy="451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2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10  . SERVICE  EXPORTS FROM INDIA SCHEME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7" y="2714171"/>
            <a:ext cx="5094514" cy="3715658"/>
          </a:xfrm>
        </p:spPr>
        <p:txBody>
          <a:bodyPr>
            <a:normAutofit fontScale="55000" lnSpcReduction="20000"/>
          </a:bodyPr>
          <a:lstStyle/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scheme is launched in FTP </a:t>
            </a: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invalidUrl="ftp://ftp 2015-20/"/>
              </a:rPr>
              <a:t>2015-20</a:t>
            </a: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 algn="just">
              <a:lnSpc>
                <a:spcPct val="150000"/>
              </a:lnSpc>
              <a:buAutoNum type="arabicPlain" startAt="2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SEIS scheme Duty Credit Scripts shall be granted as rewards </a:t>
            </a:r>
          </a:p>
          <a:p>
            <a:pPr marL="514350" lvl="0" indent="-514350" algn="just">
              <a:lnSpc>
                <a:spcPct val="150000"/>
              </a:lnSpc>
              <a:buAutoNum type="arabicPlain" startAt="2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Duty Credit Scripts and goods imported shall be freely transferable</a:t>
            </a:r>
          </a:p>
          <a:p>
            <a:pPr marL="514350" lvl="0" indent="-514350" algn="just">
              <a:lnSpc>
                <a:spcPct val="150000"/>
              </a:lnSpc>
              <a:buAutoNum type="arabicPlain" startAt="2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 exporter should have foreign exchange earnings of $ 115,000 IN PREVIOUS FIANNACIAL YEAR.</a:t>
            </a:r>
          </a:p>
          <a:p>
            <a:pPr marL="514350" lvl="0" indent="-514350" algn="just">
              <a:lnSpc>
                <a:spcPct val="150000"/>
              </a:lnSpc>
              <a:buAutoNum type="arabicPlain" startAt="2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service provider gets 3 to 5% on net foreign exchange earned.  </a:t>
            </a:r>
          </a:p>
          <a:p>
            <a:pPr marL="514350" lvl="0" indent="-514350" algn="just">
              <a:lnSpc>
                <a:spcPct val="150000"/>
              </a:lnSpc>
              <a:buAutoNum type="arabicPlain" startAt="2"/>
            </a:pP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IN" sz="2600" dirty="0">
              <a:solidFill>
                <a:srgbClr val="0033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Procedure For Application Under Service Export From India Scheme (SEIS) |  SEIS">
            <a:extLst>
              <a:ext uri="{FF2B5EF4-FFF2-40B4-BE49-F238E27FC236}">
                <a16:creationId xmlns:a16="http://schemas.microsoft.com/office/drawing/2014/main" id="{EF67D562-EABC-4394-A7CC-C2DBC5ABA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486" y="2628899"/>
            <a:ext cx="4753428" cy="4134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736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216513" y="-662461"/>
            <a:ext cx="22384362" cy="3428014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47503" y="2075528"/>
            <a:ext cx="18389337" cy="493487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 algn="just">
              <a:buAutoNum type="arabicPeriod" startAt="4"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 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Best 70] Thank You Message For Birthday Wishes in Hindi 2020 Marathi">
            <a:extLst>
              <a:ext uri="{FF2B5EF4-FFF2-40B4-BE49-F238E27FC236}">
                <a16:creationId xmlns:a16="http://schemas.microsoft.com/office/drawing/2014/main" id="{02ED121E-9B99-4D8D-99AA-AB8EB36D1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166" y="570586"/>
            <a:ext cx="7291668" cy="550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94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" y="416966"/>
            <a:ext cx="11321143" cy="1484405"/>
          </a:xfrm>
        </p:spPr>
        <p:txBody>
          <a:bodyPr>
            <a:noAutofit/>
          </a:bodyPr>
          <a:lstStyle/>
          <a:p>
            <a:pPr algn="ctr"/>
            <a:r>
              <a:rPr lang="en-IN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EXPORT</a:t>
            </a:r>
            <a: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INCENTIVES AVAILABLE TO INDIAN EXPORTERS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522515"/>
            <a:ext cx="12507433" cy="1484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How &amp; when will RoDTEP replace MEIS? – Bizbrains Advisors is an expert  consulting firm that serves as the complete solution to all your Import and  Export needs.">
            <a:extLst>
              <a:ext uri="{FF2B5EF4-FFF2-40B4-BE49-F238E27FC236}">
                <a16:creationId xmlns:a16="http://schemas.microsoft.com/office/drawing/2014/main" id="{81254FB1-CE3F-4C78-9655-E036ADB74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7" y="2322287"/>
            <a:ext cx="12075886" cy="447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BC58E-0790-4E38-894A-1C1556EC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9774303" cy="706964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WHAT IS EXPORT INCENTIVES ? </a:t>
            </a:r>
          </a:p>
        </p:txBody>
      </p:sp>
      <p:pic>
        <p:nvPicPr>
          <p:cNvPr id="2050" name="Picture 2" descr="Indian textile industry may receive 'WTO-attuned' alternative to export  incentives - Perfect Sourcing — Latest Fashion, Apparel, Textile and  Technology News">
            <a:extLst>
              <a:ext uri="{FF2B5EF4-FFF2-40B4-BE49-F238E27FC236}">
                <a16:creationId xmlns:a16="http://schemas.microsoft.com/office/drawing/2014/main" id="{31A761A7-25F9-4578-92EB-270520CF9D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2612571"/>
            <a:ext cx="12090400" cy="418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71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6ED079-64D7-4236-8D24-2E7B0F2E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solidFill>
                  <a:schemeClr val="bg1"/>
                </a:solidFill>
                <a:latin typeface="Arial Black" panose="020B0A04020102020204" pitchFamily="34" charset="0"/>
              </a:rPr>
              <a:t>1. IRMAC SCHEME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B7E3B-E3BB-422E-BDC7-2DEF981A3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910115"/>
            <a:ext cx="7168988" cy="3831772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stands for Industrial Raw Material Assistance Centre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for s</a:t>
            </a:r>
            <a:r>
              <a:rPr lang="en-IN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upply of imported raw material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centre imports raw material in bulk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centre supplies raw material to exporters.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raw material is supplied at concessional rate</a:t>
            </a:r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IN" dirty="0">
              <a:solidFill>
                <a:srgbClr val="7030A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IN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IN" sz="1600" dirty="0"/>
          </a:p>
        </p:txBody>
      </p:sp>
      <p:pic>
        <p:nvPicPr>
          <p:cNvPr id="3074" name="Picture 2" descr="Business-to-Business | (B2B) | msmemart.com">
            <a:extLst>
              <a:ext uri="{FF2B5EF4-FFF2-40B4-BE49-F238E27FC236}">
                <a16:creationId xmlns:a16="http://schemas.microsoft.com/office/drawing/2014/main" id="{B3061C9C-63CE-4609-927B-AB3254008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942" y="3250746"/>
            <a:ext cx="3868057" cy="354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4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2. MARKETING DEVELOPMENT ASSISTANCE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2161480"/>
            <a:ext cx="7032171" cy="4696520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scheme is also known as MDA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MDA is created by Government of India </a:t>
            </a:r>
            <a:endParaRPr lang="en-IN" sz="2600" dirty="0">
              <a:solidFill>
                <a:srgbClr val="0033CC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directed towards developing marketing abilities of exporters. </a:t>
            </a:r>
            <a:r>
              <a:rPr lang="en-IN" sz="2600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Exporters are eligible for MDA in the form of deduction in their taxable </a:t>
            </a:r>
            <a:r>
              <a:rPr lang="en-IN" sz="2600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IN" sz="2600" dirty="0">
              <a:solidFill>
                <a:srgbClr val="7030A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4098" name="Picture 2" descr="Market Development Assistance (MDA) Scheme - Apply IEC code">
            <a:extLst>
              <a:ext uri="{FF2B5EF4-FFF2-40B4-BE49-F238E27FC236}">
                <a16:creationId xmlns:a16="http://schemas.microsoft.com/office/drawing/2014/main" id="{3E7BA209-0DF4-4D9C-A8DC-A90EB3A2A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600" y="2905244"/>
            <a:ext cx="3077029" cy="3103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3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3. DUTY DRAW BACK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2161480"/>
            <a:ext cx="7032171" cy="426834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 is also known as DBK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exporters are entitled to claim refund of customs duty paid on the imported raw material.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DBK involves refund of Central excise duty. </a:t>
            </a:r>
            <a:endParaRPr lang="en-IN" sz="2600" dirty="0">
              <a:solidFill>
                <a:srgbClr val="0033CC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IN" sz="2600" dirty="0">
              <a:solidFill>
                <a:srgbClr val="7030A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5122" name="Picture 2" descr="Duty Drawback, Excise Duty Consultancy Service - Sara Consultants Private  Limited, New Delhi | ID: 6662804162">
            <a:extLst>
              <a:ext uri="{FF2B5EF4-FFF2-40B4-BE49-F238E27FC236}">
                <a16:creationId xmlns:a16="http://schemas.microsoft.com/office/drawing/2014/main" id="{F8307281-1EB0-4D21-92C9-11457BF22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514" y="2357438"/>
            <a:ext cx="3635829" cy="426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09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4. ENCOURAGEMENT TO EOU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2161480"/>
            <a:ext cx="7032171" cy="4268349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EOU stands for export oriented </a:t>
            </a:r>
            <a:r>
              <a:rPr lang="en-IN" sz="2600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units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They are allowed to import raw material 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EOU s are concentrated in , chemicals, food processing, engineering .</a:t>
            </a:r>
          </a:p>
          <a:p>
            <a:endParaRPr lang="en-IN" dirty="0"/>
          </a:p>
        </p:txBody>
      </p:sp>
      <p:pic>
        <p:nvPicPr>
          <p:cNvPr id="6146" name="Picture 2" descr="EOU Fitness Club - Home | Facebook">
            <a:extLst>
              <a:ext uri="{FF2B5EF4-FFF2-40B4-BE49-F238E27FC236}">
                <a16:creationId xmlns:a16="http://schemas.microsoft.com/office/drawing/2014/main" id="{81D7A9CD-182C-41BE-BA2C-6A5FC5567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656" y="2644891"/>
            <a:ext cx="3570515" cy="4129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33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5. EXPORT PROMOTION CAPITAL GOODS SCHEME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2161480"/>
            <a:ext cx="7032171" cy="4268349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scheme is famously called as EPCG Scheme. </a:t>
            </a:r>
            <a:endParaRPr lang="en-IN" sz="2600" dirty="0">
              <a:solidFill>
                <a:srgbClr val="0033CC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Under this scheme import of capital goods are allowed at 5%customs duty 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export obligation to be fulfilled within 8 years   </a:t>
            </a:r>
          </a:p>
          <a:p>
            <a:endParaRPr lang="en-IN" dirty="0"/>
          </a:p>
        </p:txBody>
      </p:sp>
      <p:pic>
        <p:nvPicPr>
          <p:cNvPr id="7170" name="Picture 2" descr="EPCG (Export Promotion Capital Goods) Scheme – Pro India Club">
            <a:extLst>
              <a:ext uri="{FF2B5EF4-FFF2-40B4-BE49-F238E27FC236}">
                <a16:creationId xmlns:a16="http://schemas.microsoft.com/office/drawing/2014/main" id="{0FE394D8-0805-4291-8F22-22F3CA3A2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458" y="2357438"/>
            <a:ext cx="3926114" cy="439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881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44286"/>
            <a:ext cx="9708989" cy="1603827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6. FINANCIAL BENEFITS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2161480"/>
            <a:ext cx="7032171" cy="426834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pre-shipment finance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Post Shipment finance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Exporter can claim refund of Octroi duty from local authorities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0033CC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Finance from commercial and Exim Bank</a:t>
            </a:r>
            <a:endParaRPr lang="en-IN" dirty="0"/>
          </a:p>
        </p:txBody>
      </p:sp>
      <p:pic>
        <p:nvPicPr>
          <p:cNvPr id="1026" name="Picture 2" descr="Outsourcing Sales Financial Benefits">
            <a:extLst>
              <a:ext uri="{FF2B5EF4-FFF2-40B4-BE49-F238E27FC236}">
                <a16:creationId xmlns:a16="http://schemas.microsoft.com/office/drawing/2014/main" id="{B6F960A9-F69A-4892-9484-A6ECAD906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058" y="2895600"/>
            <a:ext cx="4158342" cy="379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200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670</TotalTime>
  <Words>465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Century Gothic</vt:lpstr>
      <vt:lpstr>Times New Roman</vt:lpstr>
      <vt:lpstr>Wingdings 3</vt:lpstr>
      <vt:lpstr>Ion Boardroom</vt:lpstr>
      <vt:lpstr> EXPORT MARKETING </vt:lpstr>
      <vt:lpstr>EXPORT INCENTIVES AVAILABLE TO INDIAN EXPORTERS</vt:lpstr>
      <vt:lpstr>WHAT IS EXPORT INCENTIVES ? </vt:lpstr>
      <vt:lpstr>1. IRMAC SCHEME </vt:lpstr>
      <vt:lpstr>2. MARKETING DEVELOPMENT ASSISTANCE </vt:lpstr>
      <vt:lpstr>3. DUTY DRAW BACK</vt:lpstr>
      <vt:lpstr>4. ENCOURAGEMENT TO EOU </vt:lpstr>
      <vt:lpstr>5. EXPORT PROMOTION CAPITAL GOODS SCHEME </vt:lpstr>
      <vt:lpstr>6. FINANCIAL BENEFITS</vt:lpstr>
      <vt:lpstr>7. EXEMPTION FROM EXCISE DUTY </vt:lpstr>
      <vt:lpstr>8. TRANSPORT FACILITIES </vt:lpstr>
      <vt:lpstr>9 . DEEMED EXPORT BENEFITS  </vt:lpstr>
      <vt:lpstr>10  . MERCHANDISE EXPORTS FROM INDIA SCHEME   </vt:lpstr>
      <vt:lpstr>10  . SERVICE  EXPORTS FROM INDIA SCHEME 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Dr. Sumita Shankar</cp:lastModifiedBy>
  <cp:revision>131</cp:revision>
  <dcterms:created xsi:type="dcterms:W3CDTF">2020-07-21T06:59:49Z</dcterms:created>
  <dcterms:modified xsi:type="dcterms:W3CDTF">2021-09-02T09:20:01Z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